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70" r:id="rId4"/>
    <p:sldId id="272" r:id="rId5"/>
    <p:sldId id="27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08.03.2021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785926"/>
            <a:ext cx="6912768" cy="4286280"/>
          </a:xfrm>
        </p:spPr>
        <p:txBody>
          <a:bodyPr>
            <a:normAutofit/>
          </a:bodyPr>
          <a:lstStyle/>
          <a:p>
            <a:endParaRPr lang="cs-CZ" sz="6000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VĚTA JEDNODUCHÁ A SOUVĚTÍ</a:t>
            </a:r>
          </a:p>
        </p:txBody>
      </p:sp>
    </p:spTree>
    <p:extLst>
      <p:ext uri="{BB962C8B-B14F-4D97-AF65-F5344CB8AC3E}">
        <p14:creationId xmlns:p14="http://schemas.microsoft.com/office/powerpoint/2010/main" val="16919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559C2-1DBC-4CC2-A4F5-FFD1938F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33" y="269295"/>
            <a:ext cx="8229600" cy="676672"/>
          </a:xfrm>
        </p:spPr>
        <p:txBody>
          <a:bodyPr>
            <a:noAutofit/>
          </a:bodyPr>
          <a:lstStyle/>
          <a:p>
            <a:r>
              <a:rPr lang="cs-CZ" b="1" dirty="0"/>
              <a:t>VĚTA JEDNODUCHÁ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DED0DA-63CC-40D9-B395-AEFA2256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548" y="1028688"/>
            <a:ext cx="8636903" cy="676672"/>
          </a:xfrm>
        </p:spPr>
        <p:txBody>
          <a:bodyPr/>
          <a:lstStyle/>
          <a:p>
            <a:r>
              <a:rPr lang="cs-CZ" altLang="cs-CZ" sz="2800" dirty="0"/>
              <a:t>má </a:t>
            </a:r>
            <a:r>
              <a:rPr lang="cs-CZ" altLang="cs-CZ" sz="2800" b="1" dirty="0">
                <a:solidFill>
                  <a:srgbClr val="FFC000"/>
                </a:solidFill>
              </a:rPr>
              <a:t>jedno</a:t>
            </a:r>
            <a:r>
              <a:rPr lang="cs-CZ" altLang="cs-CZ" sz="2800" dirty="0"/>
              <a:t> sloveso v určitém tvaru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2172DB8-F349-472B-B607-1D1065D15A50}"/>
              </a:ext>
            </a:extLst>
          </p:cNvPr>
          <p:cNvSpPr/>
          <p:nvPr/>
        </p:nvSpPr>
        <p:spPr>
          <a:xfrm>
            <a:off x="435358" y="307356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9C3DADE-906F-4FD1-971E-2F0948B37D01}"/>
              </a:ext>
            </a:extLst>
          </p:cNvPr>
          <p:cNvSpPr/>
          <p:nvPr/>
        </p:nvSpPr>
        <p:spPr>
          <a:xfrm>
            <a:off x="111830" y="1814207"/>
            <a:ext cx="7844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Jana </a:t>
            </a:r>
            <a:r>
              <a:rPr lang="cs-CZ" altLang="cs-CZ" sz="2800" b="1" i="1" dirty="0">
                <a:solidFill>
                  <a:srgbClr val="FFC000"/>
                </a:solidFill>
              </a:rPr>
              <a:t>píše</a:t>
            </a:r>
            <a:r>
              <a:rPr lang="cs-CZ" alt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domácí úkol z českého jazyka.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B55C1F4-7035-491C-A9AA-F1DC27F0D2B5}"/>
              </a:ext>
            </a:extLst>
          </p:cNvPr>
          <p:cNvSpPr/>
          <p:nvPr/>
        </p:nvSpPr>
        <p:spPr>
          <a:xfrm>
            <a:off x="103650" y="404352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je spojení </a:t>
            </a:r>
            <a:r>
              <a:rPr lang="cs-CZ" altLang="cs-CZ" sz="2800" b="1" dirty="0">
                <a:solidFill>
                  <a:srgbClr val="FFC000"/>
                </a:solidFill>
              </a:rPr>
              <a:t>dvou nebo více </a:t>
            </a:r>
            <a:r>
              <a:rPr lang="cs-CZ" altLang="cs-CZ" sz="2800" dirty="0"/>
              <a:t>vět do větného celku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počet vět tedy odpovídá </a:t>
            </a:r>
            <a:r>
              <a:rPr lang="cs-CZ" altLang="cs-CZ" sz="2800" b="1" dirty="0">
                <a:solidFill>
                  <a:srgbClr val="FFC000"/>
                </a:solidFill>
              </a:rPr>
              <a:t>počtu určitých sloves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65F1698-8B46-4F61-8B07-DEEA1666842D}"/>
              </a:ext>
            </a:extLst>
          </p:cNvPr>
          <p:cNvSpPr/>
          <p:nvPr/>
        </p:nvSpPr>
        <p:spPr>
          <a:xfrm>
            <a:off x="146109" y="5549310"/>
            <a:ext cx="85610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Martin </a:t>
            </a:r>
            <a:r>
              <a:rPr lang="cs-CZ" sz="2800" b="1" i="1" dirty="0">
                <a:solidFill>
                  <a:srgbClr val="FFC000"/>
                </a:solidFill>
              </a:rPr>
              <a:t>přišel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pozdě do školy, protože mu </a:t>
            </a:r>
            <a:r>
              <a:rPr lang="cs-CZ" sz="2800" b="1" i="1" dirty="0">
                <a:solidFill>
                  <a:srgbClr val="FFC000"/>
                </a:solidFill>
              </a:rPr>
              <a:t>ujel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vlak.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3200" b="1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E3FB407-C68C-4389-8779-D332A621BCA1}"/>
              </a:ext>
            </a:extLst>
          </p:cNvPr>
          <p:cNvSpPr/>
          <p:nvPr/>
        </p:nvSpPr>
        <p:spPr>
          <a:xfrm>
            <a:off x="2138130" y="2993722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/>
              <a:t>SOUVĚTÍ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05598-A6C1-4D6B-BD76-FC78C6FC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SOUVĚTÍ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7C5BD2D-2903-4FA8-9E35-C37B384CC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rmAutofit/>
          </a:bodyPr>
          <a:lstStyle/>
          <a:p>
            <a:r>
              <a:rPr lang="cs-CZ" sz="2400" dirty="0"/>
              <a:t>věty jsou volně přiřazeny a jsou </a:t>
            </a:r>
            <a:r>
              <a:rPr lang="cs-CZ" sz="2400" b="1" dirty="0">
                <a:solidFill>
                  <a:srgbClr val="FFC000"/>
                </a:solidFill>
              </a:rPr>
              <a:t>odděleny čárkou</a:t>
            </a:r>
          </a:p>
          <a:p>
            <a:endParaRPr lang="cs-CZ" sz="2400" dirty="0"/>
          </a:p>
          <a:p>
            <a:r>
              <a:rPr lang="cs-CZ" sz="2400" dirty="0"/>
              <a:t>věty jsou spojeny </a:t>
            </a:r>
            <a:r>
              <a:rPr lang="cs-CZ" sz="2400" b="1" dirty="0">
                <a:solidFill>
                  <a:srgbClr val="FFC000"/>
                </a:solidFill>
              </a:rPr>
              <a:t>spojovacími výrazy</a:t>
            </a:r>
          </a:p>
          <a:p>
            <a:pPr marL="0" indent="0">
              <a:buNone/>
            </a:pPr>
            <a:endParaRPr lang="cs-CZ" sz="2400" b="1" dirty="0">
              <a:solidFill>
                <a:srgbClr val="FFC000"/>
              </a:solidFill>
            </a:endParaRPr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spojky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souřadicí</a:t>
            </a:r>
            <a:r>
              <a:rPr lang="cs-CZ" sz="2400" dirty="0"/>
              <a:t> (a, i, ani, nebo, ale, však, neboť)</a:t>
            </a:r>
          </a:p>
          <a:p>
            <a:pPr marL="457200" lvl="1" indent="0">
              <a:buNone/>
            </a:pPr>
            <a:r>
              <a:rPr lang="cs-CZ" sz="2400" dirty="0"/>
              <a:t>	          –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podřadicí</a:t>
            </a:r>
            <a:r>
              <a:rPr lang="cs-CZ" sz="2400" dirty="0"/>
              <a:t> (že, aby, když, až, protože, ačkoli)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zájmena</a:t>
            </a:r>
            <a:r>
              <a:rPr lang="cs-CZ" sz="2400" dirty="0"/>
              <a:t> (kdo, co, jaký, který, čí, jenž)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příslovce</a:t>
            </a:r>
            <a:r>
              <a:rPr lang="cs-CZ" sz="2400" dirty="0"/>
              <a:t> (kdy, kde, jak, proč, odkud, kudy)</a:t>
            </a:r>
          </a:p>
          <a:p>
            <a:pPr marL="457200" lvl="1" indent="0"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před spojkami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a, i, ani, nebo </a:t>
            </a:r>
            <a:r>
              <a:rPr lang="cs-CZ" sz="2400" dirty="0"/>
              <a:t>v souvětí </a:t>
            </a:r>
            <a:r>
              <a:rPr lang="cs-CZ" sz="2400" b="1" dirty="0">
                <a:solidFill>
                  <a:srgbClr val="FFC000"/>
                </a:solidFill>
              </a:rPr>
              <a:t>čárku</a:t>
            </a:r>
            <a:r>
              <a:rPr lang="cs-CZ" sz="2400" dirty="0"/>
              <a:t> obyčejně </a:t>
            </a:r>
            <a:r>
              <a:rPr lang="cs-CZ" sz="2400" b="1" dirty="0">
                <a:solidFill>
                  <a:srgbClr val="FFC000"/>
                </a:solidFill>
              </a:rPr>
              <a:t>nepíšeme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5320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93DDB-B6BF-495A-B05E-0B1CFF4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ČÁRKA VE VĚTĚ JEDNODUCHÉ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74F027-FE93-49AA-A7FD-95ECA0047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8"/>
          </a:xfrm>
        </p:spPr>
        <p:txBody>
          <a:bodyPr/>
          <a:lstStyle/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členy několikanásobného větného členu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Ve váze byly </a:t>
            </a:r>
            <a:r>
              <a:rPr lang="cs-CZ" sz="2800" b="1" i="1" dirty="0">
                <a:solidFill>
                  <a:srgbClr val="FFC000"/>
                </a:solidFill>
              </a:rPr>
              <a:t>růže, karafiáty a tulipány</a:t>
            </a:r>
            <a:r>
              <a:rPr lang="cs-CZ" sz="2800" b="1" i="1" dirty="0"/>
              <a:t>.</a:t>
            </a:r>
            <a:endParaRPr lang="cs-CZ" sz="2800" b="1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přístavek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Praha</a:t>
            </a:r>
            <a:r>
              <a:rPr lang="cs-CZ" sz="2800" b="1" i="1" dirty="0">
                <a:solidFill>
                  <a:srgbClr val="FFC000"/>
                </a:solidFill>
              </a:rPr>
              <a:t>, hlavní město ČR, </a:t>
            </a:r>
            <a:r>
              <a:rPr lang="cs-CZ" sz="2800" b="1" i="1" dirty="0"/>
              <a:t>je krásné město.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oslovení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Kde jsi</a:t>
            </a:r>
            <a:r>
              <a:rPr lang="cs-CZ" sz="2800" b="1" i="1" dirty="0">
                <a:solidFill>
                  <a:srgbClr val="FFC000"/>
                </a:solidFill>
              </a:rPr>
              <a:t>, Lenko, </a:t>
            </a:r>
            <a:r>
              <a:rPr lang="cs-CZ" sz="2800" b="1" i="1" dirty="0"/>
              <a:t>byla?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citoslovce, které neplní funkci větného členu</a:t>
            </a:r>
          </a:p>
          <a:p>
            <a:pPr marL="0" indent="0">
              <a:buNone/>
            </a:pPr>
            <a:r>
              <a:rPr lang="cs-CZ" sz="2800" b="1" dirty="0"/>
              <a:t>     </a:t>
            </a:r>
            <a:r>
              <a:rPr lang="cs-CZ" sz="2800" b="1" i="1" dirty="0">
                <a:solidFill>
                  <a:srgbClr val="FFC000"/>
                </a:solidFill>
              </a:rPr>
              <a:t>Fuj, </a:t>
            </a:r>
            <a:r>
              <a:rPr lang="cs-CZ" sz="2800" b="1" i="1" dirty="0"/>
              <a:t>to jsem se lekla.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přívlastek volný</a:t>
            </a:r>
          </a:p>
          <a:p>
            <a:pPr marL="0" indent="0">
              <a:buNone/>
            </a:pPr>
            <a:r>
              <a:rPr lang="cs-CZ" sz="2800" b="1" dirty="0"/>
              <a:t>     </a:t>
            </a:r>
            <a:r>
              <a:rPr lang="cs-CZ" sz="2800" b="1" i="1" dirty="0"/>
              <a:t>Lokomotiva</a:t>
            </a:r>
            <a:r>
              <a:rPr lang="cs-CZ" sz="2800" b="1" i="1" dirty="0">
                <a:solidFill>
                  <a:srgbClr val="FFC000"/>
                </a:solidFill>
              </a:rPr>
              <a:t>, vypouštějící páru, </a:t>
            </a:r>
            <a:r>
              <a:rPr lang="cs-CZ" sz="2800" b="1" i="1" dirty="0"/>
              <a:t>vjížděla do nádraží.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91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VĚTNÝM ČLENEM NEJSOU: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24536"/>
          </a:xfrm>
        </p:spPr>
        <p:txBody>
          <a:bodyPr/>
          <a:lstStyle/>
          <a:p>
            <a:r>
              <a:rPr lang="cs-CZ" altLang="cs-CZ" sz="2800" dirty="0">
                <a:solidFill>
                  <a:srgbClr val="FFFFFF"/>
                </a:solidFill>
              </a:rPr>
              <a:t>předložky, spojky, částice, citoslovce</a:t>
            </a:r>
          </a:p>
          <a:p>
            <a:r>
              <a:rPr lang="cs-CZ" altLang="cs-CZ" sz="2800" dirty="0">
                <a:solidFill>
                  <a:srgbClr val="FFFFFF"/>
                </a:solidFill>
              </a:rPr>
              <a:t>zvratné zájmeno </a:t>
            </a:r>
            <a:r>
              <a:rPr lang="cs-CZ" altLang="cs-CZ" sz="2800" b="1" i="1" dirty="0">
                <a:solidFill>
                  <a:srgbClr val="FFC000"/>
                </a:solidFill>
              </a:rPr>
              <a:t>se</a:t>
            </a:r>
          </a:p>
          <a:p>
            <a:r>
              <a:rPr lang="cs-CZ" altLang="cs-CZ" sz="2800" dirty="0"/>
              <a:t>tvary slovesa </a:t>
            </a:r>
            <a:r>
              <a:rPr lang="cs-CZ" altLang="cs-CZ" sz="2800" b="1" i="1" dirty="0">
                <a:solidFill>
                  <a:srgbClr val="FFC000"/>
                </a:solidFill>
              </a:rPr>
              <a:t>být</a:t>
            </a:r>
            <a:r>
              <a:rPr lang="cs-CZ" altLang="cs-CZ" sz="2800" dirty="0"/>
              <a:t> ve složených slovesných tvarech</a:t>
            </a:r>
          </a:p>
          <a:p>
            <a:r>
              <a:rPr lang="cs-CZ" altLang="cs-CZ" sz="2800" dirty="0"/>
              <a:t>sama slovesa sponová (</a:t>
            </a:r>
            <a:r>
              <a:rPr lang="cs-CZ" altLang="cs-CZ" sz="2800" b="1" i="1" dirty="0">
                <a:solidFill>
                  <a:srgbClr val="FFC000"/>
                </a:solidFill>
              </a:rPr>
              <a:t>být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bývat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stát se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stávat se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sama slovesa způsobová (</a:t>
            </a:r>
            <a:r>
              <a:rPr lang="cs-CZ" altLang="cs-CZ" sz="2800" b="1" i="1" dirty="0">
                <a:solidFill>
                  <a:srgbClr val="FFC000"/>
                </a:solidFill>
              </a:rPr>
              <a:t>moci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umět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smět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chtít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sama slovesa fázová (</a:t>
            </a:r>
            <a:r>
              <a:rPr lang="cs-CZ" altLang="cs-CZ" sz="2800" b="1" i="1" dirty="0">
                <a:solidFill>
                  <a:srgbClr val="FFC000"/>
                </a:solidFill>
              </a:rPr>
              <a:t>začít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začínat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přestat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přestávat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složky víceslovných příslovcí (</a:t>
            </a:r>
            <a:r>
              <a:rPr lang="cs-CZ" altLang="cs-CZ" sz="2800" b="1" i="1" dirty="0">
                <a:solidFill>
                  <a:srgbClr val="FFC000"/>
                </a:solidFill>
              </a:rPr>
              <a:t>horem dolem</a:t>
            </a:r>
            <a:r>
              <a:rPr lang="cs-CZ" altLang="cs-CZ" sz="2800" b="1" i="1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sem tam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oslovení (Čti, </a:t>
            </a:r>
            <a:r>
              <a:rPr lang="cs-CZ" altLang="cs-CZ" sz="2800" b="1" i="1" dirty="0">
                <a:solidFill>
                  <a:srgbClr val="FFC000"/>
                </a:solidFill>
              </a:rPr>
              <a:t>Jano</a:t>
            </a:r>
            <a:r>
              <a:rPr lang="cs-CZ" altLang="cs-CZ" sz="2800" dirty="0"/>
              <a:t>.)</a:t>
            </a:r>
          </a:p>
          <a:p>
            <a:r>
              <a:rPr lang="cs-CZ" altLang="cs-CZ" sz="2800" dirty="0"/>
              <a:t>vsuvka (Podej mi, </a:t>
            </a:r>
            <a:r>
              <a:rPr lang="cs-CZ" altLang="cs-CZ" sz="2800" b="1" i="1" dirty="0">
                <a:solidFill>
                  <a:srgbClr val="FFC000"/>
                </a:solidFill>
              </a:rPr>
              <a:t>prosím</a:t>
            </a:r>
            <a:r>
              <a:rPr lang="cs-CZ" altLang="cs-CZ" sz="2800" dirty="0"/>
              <a:t>, tužku.)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682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289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Prezentace aplikace PowerPoint</vt:lpstr>
      <vt:lpstr>VĚTA JEDNODUCHÁ</vt:lpstr>
      <vt:lpstr>SOUVĚTÍ</vt:lpstr>
      <vt:lpstr>ČÁRKA VE VĚTĚ JEDNODUCHÉ</vt:lpstr>
      <vt:lpstr>VĚTNÝM ČLENEM NEJSOU: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82</cp:revision>
  <dcterms:created xsi:type="dcterms:W3CDTF">2012-01-20T18:34:33Z</dcterms:created>
  <dcterms:modified xsi:type="dcterms:W3CDTF">2021-03-08T15:53:10Z</dcterms:modified>
</cp:coreProperties>
</file>